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43" d="100"/>
          <a:sy n="43" d="100"/>
        </p:scale>
        <p:origin x="7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ksha\Downloads\Task%203_Final%20Content%20Data%20se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ksha\Downloads\Task%203_Final%20Content%20Data%20set.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ksha\Downloads\Task%203_Final%20Content%20Data%20set.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600" dirty="0"/>
              <a:t>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'Task 3_Final Content Data set'!$T$5</c:f>
              <c:strCache>
                <c:ptCount val="1"/>
                <c:pt idx="0">
                  <c:v>Sum of Score</c:v>
                </c:pt>
              </c:strCache>
            </c:strRef>
          </c:tx>
          <c:spPr>
            <a:solidFill>
              <a:schemeClr val="accent1"/>
            </a:solidFill>
            <a:ln>
              <a:noFill/>
            </a:ln>
            <a:effectLst/>
            <a:sp3d/>
          </c:spPr>
          <c:invertIfNegative val="0"/>
          <c:cat>
            <c:strRef>
              <c:f>'Task 3_Final Content Data set'!$S$6:$S$10</c:f>
              <c:strCache>
                <c:ptCount val="5"/>
                <c:pt idx="0">
                  <c:v>animals</c:v>
                </c:pt>
                <c:pt idx="1">
                  <c:v>science</c:v>
                </c:pt>
                <c:pt idx="2">
                  <c:v>healthy eating</c:v>
                </c:pt>
                <c:pt idx="3">
                  <c:v>technology</c:v>
                </c:pt>
                <c:pt idx="4">
                  <c:v>food</c:v>
                </c:pt>
              </c:strCache>
            </c:strRef>
          </c:cat>
          <c:val>
            <c:numRef>
              <c:f>'Task 3_Final Content Data set'!$T$6:$T$10</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F762-4E2E-9FF3-1222CEC81EE7}"/>
            </c:ext>
          </c:extLst>
        </c:ser>
        <c:dLbls>
          <c:showLegendKey val="0"/>
          <c:showVal val="0"/>
          <c:showCatName val="0"/>
          <c:showSerName val="0"/>
          <c:showPercent val="0"/>
          <c:showBubbleSize val="0"/>
        </c:dLbls>
        <c:gapWidth val="150"/>
        <c:shape val="box"/>
        <c:axId val="828012751"/>
        <c:axId val="828013231"/>
        <c:axId val="0"/>
      </c:bar3DChart>
      <c:catAx>
        <c:axId val="82801275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28013231"/>
        <c:crosses val="autoZero"/>
        <c:auto val="1"/>
        <c:lblAlgn val="ctr"/>
        <c:lblOffset val="100"/>
        <c:noMultiLvlLbl val="0"/>
      </c:catAx>
      <c:valAx>
        <c:axId val="828013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2801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dirty="0"/>
              <a:t>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Popularity</a:t>
            </a:r>
            <a:r>
              <a:rPr lang="en-US" sz="2000" baseline="0"/>
              <a:t> % share from top 5 categories</a:t>
            </a:r>
            <a:endParaRPr lang="en-US" sz="2000"/>
          </a:p>
        </c:rich>
      </c:tx>
      <c:layout>
        <c:manualLayout>
          <c:xMode val="edge"/>
          <c:yMode val="edge"/>
          <c:x val="0.27138619780607431"/>
          <c:y val="1.6269882244485341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'Task 3_Final Content Data set'!$T$5</c:f>
              <c:strCache>
                <c:ptCount val="1"/>
                <c:pt idx="0">
                  <c:v>Sum of Score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BC4-4608-8E58-E82B48B8D37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BC4-4608-8E58-E82B48B8D37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BC4-4608-8E58-E82B48B8D37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C4-4608-8E58-E82B48B8D37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BC4-4608-8E58-E82B48B8D372}"/>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'Task 3_Final Content Data set'!$S$6:$S$10</c:f>
              <c:strCache>
                <c:ptCount val="5"/>
                <c:pt idx="0">
                  <c:v>animals</c:v>
                </c:pt>
                <c:pt idx="1">
                  <c:v>science</c:v>
                </c:pt>
                <c:pt idx="2">
                  <c:v>healthy eating</c:v>
                </c:pt>
                <c:pt idx="3">
                  <c:v>technology</c:v>
                </c:pt>
                <c:pt idx="4">
                  <c:v>food</c:v>
                </c:pt>
              </c:strCache>
            </c:strRef>
          </c:cat>
          <c:val>
            <c:numRef>
              <c:f>'Task 3_Final Content Data set'!$T$6:$T$10</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2BC4-4608-8E58-E82B48B8D372}"/>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Akshay, who was solely responsible for taking leadership guidance and delivering high quality insights from the raw datasets and turning these into business decisions.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1897 posts from just the Animal category alone!.</a:t>
            </a:r>
          </a:p>
          <a:p>
            <a:pPr lvl="0"/>
            <a:r>
              <a:rPr lang="en-US" dirty="0"/>
              <a:t>And also the most common month for users to post within </a:t>
            </a:r>
            <a:r>
              <a:rPr lang="en-US"/>
              <a:t>was January, </a:t>
            </a:r>
            <a:r>
              <a:rPr lang="en-US" dirty="0"/>
              <a:t>since this is such a seasonal month with so many holidays and events, this is interesting to know that people are most active during this month!</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now, onto the main question... which is... what were the top 5 most popular categories of posts?</a:t>
            </a:r>
          </a:p>
          <a:p>
            <a:pPr lvl="0"/>
            <a:endParaRPr lang="en-US" dirty="0"/>
          </a:p>
          <a:p>
            <a:pPr lvl="0"/>
            <a:endParaRPr lang="en-US" dirty="0"/>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food within the top 5, it really shows what people enjoy consuming as content. Clearly users favor "real-life" content on this platform.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16.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svg"/><Relationship Id="rId5"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chart" Target="../charts/chart1.xm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11"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chart" Target="../charts/chart3.xml"/><Relationship Id="rId4" Type="http://schemas.openxmlformats.org/officeDocument/2006/relationships/notesSlide" Target="../notesSlides/notesSlide9.xml"/><Relationship Id="rId9"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6" name="TextBox 24">
            <a:extLst>
              <a:ext uri="{FF2B5EF4-FFF2-40B4-BE49-F238E27FC236}">
                <a16:creationId xmlns:a16="http://schemas.microsoft.com/office/drawing/2014/main" id="{86F13C39-9723-35B3-E17B-279016CF0E90}"/>
              </a:ext>
            </a:extLst>
          </p:cNvPr>
          <p:cNvSpPr txBox="1"/>
          <p:nvPr/>
        </p:nvSpPr>
        <p:spPr>
          <a:xfrm>
            <a:off x="2312375" y="3305349"/>
            <a:ext cx="5482998" cy="2847639"/>
          </a:xfrm>
          <a:prstGeom prst="rect">
            <a:avLst/>
          </a:prstGeom>
        </p:spPr>
        <p:txBody>
          <a:bodyPr lIns="0" tIns="0" rIns="0" bIns="0" rtlCol="0" anchor="t">
            <a:spAutoFit/>
          </a:bodyPr>
          <a:lstStyle/>
          <a:p>
            <a:pPr algn="ctr">
              <a:lnSpc>
                <a:spcPts val="11060"/>
              </a:lnSpc>
            </a:pPr>
            <a:r>
              <a:rPr lang="en-US" sz="10535" spc="-105" dirty="0">
                <a:solidFill>
                  <a:srgbClr val="FFFFFF"/>
                </a:solidFill>
                <a:latin typeface="Graphik Regular" panose="020B0503030202060203" pitchFamily="34" charset="0"/>
              </a:rPr>
              <a:t>Data Analysis</a:t>
            </a:r>
          </a:p>
        </p:txBody>
      </p:sp>
      <p:pic>
        <p:nvPicPr>
          <p:cNvPr id="25" name="Audio 24">
            <a:hlinkClick r:id="" action="ppaction://media"/>
            <a:extLst>
              <a:ext uri="{FF2B5EF4-FFF2-40B4-BE49-F238E27FC236}">
                <a16:creationId xmlns:a16="http://schemas.microsoft.com/office/drawing/2014/main" id="{FCA193CB-B34B-00D8-8C33-3CC8766A29B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766"/>
    </mc:Choice>
    <mc:Fallback>
      <p:transition spd="slow" advTm="13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56133" y="8182518"/>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19101589-FD68-5E4F-50DB-28FE0F07D6D5}"/>
              </a:ext>
            </a:extLst>
          </p:cNvPr>
          <p:cNvSpPr txBox="1"/>
          <p:nvPr/>
        </p:nvSpPr>
        <p:spPr>
          <a:xfrm>
            <a:off x="10767165" y="2155712"/>
            <a:ext cx="73068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18" name="TextBox 17">
            <a:extLst>
              <a:ext uri="{FF2B5EF4-FFF2-40B4-BE49-F238E27FC236}">
                <a16:creationId xmlns:a16="http://schemas.microsoft.com/office/drawing/2014/main" id="{3D917FBD-E11D-57CD-E383-78C4E5877C57}"/>
              </a:ext>
            </a:extLst>
          </p:cNvPr>
          <p:cNvSpPr txBox="1"/>
          <p:nvPr/>
        </p:nvSpPr>
        <p:spPr>
          <a:xfrm>
            <a:off x="10748115" y="4873774"/>
            <a:ext cx="7230602" cy="3046095"/>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“Animals” ranking the highest. This may give an indication to the audience within your user base. You could use the insight to create a campaign and work with healthy eating brands to boots user engagement.</a:t>
            </a:r>
          </a:p>
        </p:txBody>
      </p:sp>
      <p:sp>
        <p:nvSpPr>
          <p:cNvPr id="19" name="TextBox 18">
            <a:extLst>
              <a:ext uri="{FF2B5EF4-FFF2-40B4-BE49-F238E27FC236}">
                <a16:creationId xmlns:a16="http://schemas.microsoft.com/office/drawing/2014/main" id="{50226A1E-5163-554B-20A4-6418B53BDC96}"/>
              </a:ext>
            </a:extLst>
          </p:cNvPr>
          <p:cNvSpPr txBox="1"/>
          <p:nvPr/>
        </p:nvSpPr>
        <p:spPr>
          <a:xfrm>
            <a:off x="10770346" y="8043486"/>
            <a:ext cx="7230602"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27" name="Audio 26">
            <a:hlinkClick r:id="" action="ppaction://media"/>
            <a:extLst>
              <a:ext uri="{FF2B5EF4-FFF2-40B4-BE49-F238E27FC236}">
                <a16:creationId xmlns:a16="http://schemas.microsoft.com/office/drawing/2014/main" id="{61E0CF92-A39C-16CA-B0FA-CEE01C68080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801"/>
    </mc:Choice>
    <mc:Fallback>
      <p:transition spd="slow" advTm="81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25" name="Audio 24">
            <a:hlinkClick r:id="" action="ppaction://media"/>
            <a:extLst>
              <a:ext uri="{FF2B5EF4-FFF2-40B4-BE49-F238E27FC236}">
                <a16:creationId xmlns:a16="http://schemas.microsoft.com/office/drawing/2014/main" id="{F8563924-D2C2-5971-812F-0A74210B7DD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96"/>
    </mc:Choice>
    <mc:Fallback>
      <p:transition spd="slow" advTm="12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3" name="Audio 22">
            <a:hlinkClick r:id="" action="ppaction://media"/>
            <a:extLst>
              <a:ext uri="{FF2B5EF4-FFF2-40B4-BE49-F238E27FC236}">
                <a16:creationId xmlns:a16="http://schemas.microsoft.com/office/drawing/2014/main" id="{F9942F93-7402-E1C1-6EF0-E09E2E52D10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500"/>
    </mc:Choice>
    <mc:Fallback>
      <p:transition spd="slow" advTm="75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83A9632D-91E3-7E98-C98F-09DE39E50E2B}"/>
              </a:ext>
            </a:extLst>
          </p:cNvPr>
          <p:cNvSpPr txBox="1"/>
          <p:nvPr/>
        </p:nvSpPr>
        <p:spPr>
          <a:xfrm>
            <a:off x="8720939" y="3109202"/>
            <a:ext cx="7307741" cy="4401205"/>
          </a:xfrm>
          <a:prstGeom prst="rect">
            <a:avLst/>
          </a:prstGeom>
          <a:noFill/>
        </p:spPr>
        <p:txBody>
          <a:bodyPr wrap="square" rtlCol="0">
            <a:spAutoFit/>
          </a:bodyPr>
          <a:lstStyle/>
          <a:p>
            <a:r>
              <a:rPr lang="en-US" sz="2800" dirty="0"/>
              <a:t>Social Buzz is a fast growing technology unicorn that need to adapt quickly to it’s global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a:p>
            <a:endParaRPr lang="en-IN" sz="2800" dirty="0"/>
          </a:p>
        </p:txBody>
      </p:sp>
      <p:pic>
        <p:nvPicPr>
          <p:cNvPr id="36" name="Audio 35">
            <a:hlinkClick r:id="" action="ppaction://media"/>
            <a:extLst>
              <a:ext uri="{FF2B5EF4-FFF2-40B4-BE49-F238E27FC236}">
                <a16:creationId xmlns:a16="http://schemas.microsoft.com/office/drawing/2014/main" id="{1260BCA2-078E-7991-BE21-F351B74FCC6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206"/>
    </mc:Choice>
    <mc:Fallback>
      <p:transition spd="slow" advTm="7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3BCB091A-7AE4-4649-4588-F18CA4BA6810}"/>
              </a:ext>
            </a:extLst>
          </p:cNvPr>
          <p:cNvSpPr txBox="1"/>
          <p:nvPr/>
        </p:nvSpPr>
        <p:spPr>
          <a:xfrm>
            <a:off x="2403574" y="5354894"/>
            <a:ext cx="7264854" cy="4924425"/>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2800" dirty="0">
              <a:solidFill>
                <a:schemeClr val="bg1"/>
              </a:solidFill>
            </a:endParaRPr>
          </a:p>
          <a:p>
            <a:endParaRPr lang="en-US" sz="28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a:p>
            <a:endParaRPr lang="en-IN" dirty="0"/>
          </a:p>
        </p:txBody>
      </p:sp>
      <p:pic>
        <p:nvPicPr>
          <p:cNvPr id="24" name="Audio 23">
            <a:hlinkClick r:id="" action="ppaction://media"/>
            <a:extLst>
              <a:ext uri="{FF2B5EF4-FFF2-40B4-BE49-F238E27FC236}">
                <a16:creationId xmlns:a16="http://schemas.microsoft.com/office/drawing/2014/main" id="{85575891-C1BD-6DEF-CCAF-C46EFAE878DF}"/>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4684"/>
    </mc:Choice>
    <mc:Fallback>
      <p:transition spd="slow" advTm="104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3940590D-747B-C0A1-D5A2-19AD313A287B}"/>
              </a:ext>
            </a:extLst>
          </p:cNvPr>
          <p:cNvSpPr txBox="1"/>
          <p:nvPr/>
        </p:nvSpPr>
        <p:spPr>
          <a:xfrm>
            <a:off x="14401800" y="1485900"/>
            <a:ext cx="3379477" cy="1569660"/>
          </a:xfrm>
          <a:prstGeom prst="rect">
            <a:avLst/>
          </a:prstGeom>
          <a:noFill/>
        </p:spPr>
        <p:txBody>
          <a:bodyPr wrap="square" rtlCol="0">
            <a:spAutoFit/>
          </a:bodyPr>
          <a:lstStyle/>
          <a:p>
            <a:r>
              <a:rPr lang="en-US" sz="2400" b="1" dirty="0"/>
              <a:t>Mr. </a:t>
            </a:r>
            <a:r>
              <a:rPr lang="en-US" sz="1600" dirty="0"/>
              <a:t>. </a:t>
            </a:r>
            <a:r>
              <a:rPr lang="en-US" sz="2400" b="1" dirty="0"/>
              <a:t>Andrew Fleming </a:t>
            </a:r>
          </a:p>
          <a:p>
            <a:r>
              <a:rPr lang="en-US" sz="2400" b="1" dirty="0"/>
              <a:t>Chief Technology Architect</a:t>
            </a:r>
            <a:endParaRPr lang="en-IN" sz="2400" b="1" dirty="0"/>
          </a:p>
          <a:p>
            <a:endParaRPr lang="en-IN" sz="2400" dirty="0"/>
          </a:p>
        </p:txBody>
      </p:sp>
      <p:sp>
        <p:nvSpPr>
          <p:cNvPr id="33" name="TextBox 32">
            <a:extLst>
              <a:ext uri="{FF2B5EF4-FFF2-40B4-BE49-F238E27FC236}">
                <a16:creationId xmlns:a16="http://schemas.microsoft.com/office/drawing/2014/main" id="{57FB3EBD-DFA9-29F5-CCF1-1EE7E435E692}"/>
              </a:ext>
            </a:extLst>
          </p:cNvPr>
          <p:cNvSpPr txBox="1"/>
          <p:nvPr/>
        </p:nvSpPr>
        <p:spPr>
          <a:xfrm>
            <a:off x="14401800" y="4381500"/>
            <a:ext cx="3379477" cy="1200329"/>
          </a:xfrm>
          <a:prstGeom prst="rect">
            <a:avLst/>
          </a:prstGeom>
          <a:noFill/>
        </p:spPr>
        <p:txBody>
          <a:bodyPr wrap="square" rtlCol="0">
            <a:spAutoFit/>
          </a:bodyPr>
          <a:lstStyle/>
          <a:p>
            <a:r>
              <a:rPr lang="en-US" sz="2400" b="1" dirty="0"/>
              <a:t>Mr. Marcus </a:t>
            </a:r>
            <a:r>
              <a:rPr lang="en-US" sz="2400" b="1" dirty="0" err="1"/>
              <a:t>Rompton</a:t>
            </a:r>
            <a:endParaRPr lang="en-US" sz="2400" b="1" dirty="0"/>
          </a:p>
          <a:p>
            <a:r>
              <a:rPr lang="en-US" sz="2400" b="1" dirty="0"/>
              <a:t>Senior Principal</a:t>
            </a:r>
            <a:endParaRPr lang="en-IN" sz="2400" b="1" dirty="0"/>
          </a:p>
          <a:p>
            <a:endParaRPr lang="en-IN" sz="2400" dirty="0"/>
          </a:p>
        </p:txBody>
      </p:sp>
      <p:sp>
        <p:nvSpPr>
          <p:cNvPr id="34" name="TextBox 33">
            <a:extLst>
              <a:ext uri="{FF2B5EF4-FFF2-40B4-BE49-F238E27FC236}">
                <a16:creationId xmlns:a16="http://schemas.microsoft.com/office/drawing/2014/main" id="{D053C76A-2156-6E3A-FBCF-FEA34561E93F}"/>
              </a:ext>
            </a:extLst>
          </p:cNvPr>
          <p:cNvSpPr txBox="1"/>
          <p:nvPr/>
        </p:nvSpPr>
        <p:spPr>
          <a:xfrm>
            <a:off x="14401800" y="7421293"/>
            <a:ext cx="3276600" cy="1200329"/>
          </a:xfrm>
          <a:prstGeom prst="rect">
            <a:avLst/>
          </a:prstGeom>
          <a:noFill/>
        </p:spPr>
        <p:txBody>
          <a:bodyPr wrap="square" rtlCol="0">
            <a:spAutoFit/>
          </a:bodyPr>
          <a:lstStyle/>
          <a:p>
            <a:r>
              <a:rPr lang="en-US" sz="2400" b="1" dirty="0"/>
              <a:t>Mr. Akshay Tikudave</a:t>
            </a:r>
          </a:p>
          <a:p>
            <a:r>
              <a:rPr lang="en-US" sz="2400" b="1" dirty="0"/>
              <a:t>Data Analyst</a:t>
            </a:r>
            <a:endParaRPr lang="en-IN" sz="2400" b="1" dirty="0"/>
          </a:p>
          <a:p>
            <a:endParaRPr lang="en-IN" sz="2400" dirty="0"/>
          </a:p>
        </p:txBody>
      </p:sp>
      <p:pic>
        <p:nvPicPr>
          <p:cNvPr id="19" name="Audio 18">
            <a:hlinkClick r:id="" action="ppaction://media"/>
            <a:extLst>
              <a:ext uri="{FF2B5EF4-FFF2-40B4-BE49-F238E27FC236}">
                <a16:creationId xmlns:a16="http://schemas.microsoft.com/office/drawing/2014/main" id="{56986299-ACB4-6503-2F04-68B7905D58E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358"/>
    </mc:Choice>
    <mc:Fallback>
      <p:transition spd="slow" advTm="57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9A62027D-DDE4-D1E4-3AFE-0C3FFC684B30}"/>
              </a:ext>
            </a:extLst>
          </p:cNvPr>
          <p:cNvSpPr txBox="1"/>
          <p:nvPr/>
        </p:nvSpPr>
        <p:spPr>
          <a:xfrm>
            <a:off x="3992671" y="1483178"/>
            <a:ext cx="6804548" cy="954107"/>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a:p>
            <a:endParaRPr lang="en-IN" sz="2800" dirty="0"/>
          </a:p>
        </p:txBody>
      </p:sp>
      <p:sp>
        <p:nvSpPr>
          <p:cNvPr id="41" name="TextBox 40">
            <a:extLst>
              <a:ext uri="{FF2B5EF4-FFF2-40B4-BE49-F238E27FC236}">
                <a16:creationId xmlns:a16="http://schemas.microsoft.com/office/drawing/2014/main" id="{B7695C50-C81F-E9BC-D987-8D5D0C21252D}"/>
              </a:ext>
            </a:extLst>
          </p:cNvPr>
          <p:cNvSpPr txBox="1"/>
          <p:nvPr/>
        </p:nvSpPr>
        <p:spPr>
          <a:xfrm>
            <a:off x="5832972" y="3092351"/>
            <a:ext cx="9144000" cy="523220"/>
          </a:xfrm>
          <a:prstGeom prst="rect">
            <a:avLst/>
          </a:prstGeom>
          <a:noFill/>
        </p:spPr>
        <p:txBody>
          <a:bodyPr wrap="square">
            <a:spAutoFit/>
          </a:bodyPr>
          <a:lstStyle/>
          <a:p>
            <a:r>
              <a:rPr lang="en-US" sz="2800" dirty="0">
                <a:solidFill>
                  <a:schemeClr val="bg1"/>
                </a:solidFill>
              </a:rPr>
              <a:t>Data Cleaning</a:t>
            </a:r>
            <a:endParaRPr lang="en-IN" sz="2800" dirty="0">
              <a:solidFill>
                <a:schemeClr val="bg1"/>
              </a:solidFill>
            </a:endParaRPr>
          </a:p>
        </p:txBody>
      </p:sp>
      <p:sp>
        <p:nvSpPr>
          <p:cNvPr id="42" name="TextBox 41">
            <a:extLst>
              <a:ext uri="{FF2B5EF4-FFF2-40B4-BE49-F238E27FC236}">
                <a16:creationId xmlns:a16="http://schemas.microsoft.com/office/drawing/2014/main" id="{8264130B-29B5-1DED-03BF-141224476F13}"/>
              </a:ext>
            </a:extLst>
          </p:cNvPr>
          <p:cNvSpPr txBox="1"/>
          <p:nvPr/>
        </p:nvSpPr>
        <p:spPr>
          <a:xfrm>
            <a:off x="7867569" y="4699992"/>
            <a:ext cx="9144000" cy="954107"/>
          </a:xfrm>
          <a:prstGeom prst="rect">
            <a:avLst/>
          </a:prstGeom>
          <a:noFill/>
        </p:spPr>
        <p:txBody>
          <a:bodyPr wrap="square">
            <a:spAutoFit/>
          </a:bodyPr>
          <a:lstStyle/>
          <a:p>
            <a:r>
              <a:rPr lang="en-US" sz="2800" dirty="0">
                <a:solidFill>
                  <a:schemeClr val="bg1"/>
                </a:solidFill>
              </a:rPr>
              <a:t>Data Modelling</a:t>
            </a:r>
            <a:endParaRPr lang="en-IN" sz="2800" dirty="0">
              <a:solidFill>
                <a:schemeClr val="bg1"/>
              </a:solidFill>
            </a:endParaRPr>
          </a:p>
          <a:p>
            <a:endParaRPr lang="en-IN" sz="2800" dirty="0">
              <a:solidFill>
                <a:schemeClr val="bg1"/>
              </a:solidFill>
            </a:endParaRPr>
          </a:p>
        </p:txBody>
      </p:sp>
      <p:sp>
        <p:nvSpPr>
          <p:cNvPr id="43" name="TextBox 42">
            <a:extLst>
              <a:ext uri="{FF2B5EF4-FFF2-40B4-BE49-F238E27FC236}">
                <a16:creationId xmlns:a16="http://schemas.microsoft.com/office/drawing/2014/main" id="{77D60677-BD8F-11F6-4554-126787243794}"/>
              </a:ext>
            </a:extLst>
          </p:cNvPr>
          <p:cNvSpPr txBox="1"/>
          <p:nvPr/>
        </p:nvSpPr>
        <p:spPr>
          <a:xfrm>
            <a:off x="9835116" y="6305928"/>
            <a:ext cx="9144000" cy="954107"/>
          </a:xfrm>
          <a:prstGeom prst="rect">
            <a:avLst/>
          </a:prstGeom>
          <a:noFill/>
        </p:spPr>
        <p:txBody>
          <a:bodyPr wrap="square">
            <a:spAutoFit/>
          </a:bodyPr>
          <a:lstStyle/>
          <a:p>
            <a:r>
              <a:rPr lang="en-US" sz="2800" dirty="0">
                <a:solidFill>
                  <a:schemeClr val="bg1"/>
                </a:solidFill>
              </a:rPr>
              <a:t>Data Analysis</a:t>
            </a:r>
            <a:endParaRPr lang="en-IN" sz="2800" dirty="0">
              <a:solidFill>
                <a:schemeClr val="bg1"/>
              </a:solidFill>
            </a:endParaRPr>
          </a:p>
          <a:p>
            <a:endParaRPr lang="en-IN" sz="2800" dirty="0">
              <a:solidFill>
                <a:schemeClr val="bg1"/>
              </a:solidFill>
            </a:endParaRPr>
          </a:p>
        </p:txBody>
      </p:sp>
      <p:sp>
        <p:nvSpPr>
          <p:cNvPr id="44" name="TextBox 43">
            <a:extLst>
              <a:ext uri="{FF2B5EF4-FFF2-40B4-BE49-F238E27FC236}">
                <a16:creationId xmlns:a16="http://schemas.microsoft.com/office/drawing/2014/main" id="{8A85B99A-3B58-A8C9-8A90-E438C64023D4}"/>
              </a:ext>
            </a:extLst>
          </p:cNvPr>
          <p:cNvSpPr txBox="1"/>
          <p:nvPr/>
        </p:nvSpPr>
        <p:spPr>
          <a:xfrm>
            <a:off x="11578642" y="8018276"/>
            <a:ext cx="9144000" cy="954107"/>
          </a:xfrm>
          <a:prstGeom prst="rect">
            <a:avLst/>
          </a:prstGeom>
          <a:noFill/>
        </p:spPr>
        <p:txBody>
          <a:bodyPr wrap="square">
            <a:spAutoFit/>
          </a:bodyPr>
          <a:lstStyle/>
          <a:p>
            <a:r>
              <a:rPr lang="en-US" sz="2800" dirty="0">
                <a:solidFill>
                  <a:schemeClr val="bg1"/>
                </a:solidFill>
              </a:rPr>
              <a:t>Uncover Insights</a:t>
            </a:r>
            <a:endParaRPr lang="en-IN" sz="2800" dirty="0">
              <a:solidFill>
                <a:schemeClr val="bg1"/>
              </a:solidFill>
            </a:endParaRPr>
          </a:p>
          <a:p>
            <a:endParaRPr lang="en-IN" sz="2800" dirty="0">
              <a:solidFill>
                <a:schemeClr val="bg1"/>
              </a:solidFill>
            </a:endParaRPr>
          </a:p>
        </p:txBody>
      </p:sp>
      <p:pic>
        <p:nvPicPr>
          <p:cNvPr id="45" name="Audio 44">
            <a:hlinkClick r:id="" action="ppaction://media"/>
            <a:extLst>
              <a:ext uri="{FF2B5EF4-FFF2-40B4-BE49-F238E27FC236}">
                <a16:creationId xmlns:a16="http://schemas.microsoft.com/office/drawing/2014/main" id="{6C8E2700-1A19-0BE7-5CA5-5E6934E9EE8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514"/>
    </mc:Choice>
    <mc:Fallback>
      <p:transition spd="slow" advTm="81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66CEFED5-DCA3-4706-89A2-08E38A301162}"/>
              </a:ext>
            </a:extLst>
          </p:cNvPr>
          <p:cNvSpPr txBox="1"/>
          <p:nvPr/>
        </p:nvSpPr>
        <p:spPr>
          <a:xfrm>
            <a:off x="2514600" y="3924300"/>
            <a:ext cx="2209800" cy="2339102"/>
          </a:xfrm>
          <a:prstGeom prst="rect">
            <a:avLst/>
          </a:prstGeom>
          <a:noFill/>
        </p:spPr>
        <p:txBody>
          <a:bodyPr wrap="square" rtlCol="0">
            <a:spAutoFit/>
          </a:bodyPr>
          <a:lstStyle/>
          <a:p>
            <a:pPr algn="ctr"/>
            <a:r>
              <a:rPr lang="en-US" sz="5400" dirty="0">
                <a:solidFill>
                  <a:srgbClr val="A100FF"/>
                </a:solidFill>
              </a:rPr>
              <a:t>16</a:t>
            </a:r>
          </a:p>
          <a:p>
            <a:pPr algn="ctr"/>
            <a:endParaRPr lang="en-US" sz="1800" dirty="0"/>
          </a:p>
          <a:p>
            <a:pPr algn="ctr"/>
            <a:r>
              <a:rPr lang="en-US" sz="2800" dirty="0"/>
              <a:t>Unique Categories</a:t>
            </a:r>
            <a:endParaRPr lang="en-IN" sz="2800" dirty="0"/>
          </a:p>
          <a:p>
            <a:endParaRPr lang="en-IN" dirty="0"/>
          </a:p>
        </p:txBody>
      </p:sp>
      <p:sp>
        <p:nvSpPr>
          <p:cNvPr id="16" name="TextBox 15">
            <a:extLst>
              <a:ext uri="{FF2B5EF4-FFF2-40B4-BE49-F238E27FC236}">
                <a16:creationId xmlns:a16="http://schemas.microsoft.com/office/drawing/2014/main" id="{7A72CFA2-5303-B5E3-9F28-A5C7E2B13515}"/>
              </a:ext>
            </a:extLst>
          </p:cNvPr>
          <p:cNvSpPr txBox="1"/>
          <p:nvPr/>
        </p:nvSpPr>
        <p:spPr>
          <a:xfrm>
            <a:off x="7263218" y="3806691"/>
            <a:ext cx="3099982" cy="2462213"/>
          </a:xfrm>
          <a:prstGeom prst="rect">
            <a:avLst/>
          </a:prstGeom>
          <a:noFill/>
        </p:spPr>
        <p:txBody>
          <a:bodyPr wrap="square">
            <a:spAutoFit/>
          </a:bodyPr>
          <a:lstStyle/>
          <a:p>
            <a:pPr algn="ctr"/>
            <a:r>
              <a:rPr lang="en-US" sz="5400" dirty="0">
                <a:solidFill>
                  <a:srgbClr val="A100FF"/>
                </a:solidFill>
              </a:rPr>
              <a:t>1897</a:t>
            </a:r>
          </a:p>
          <a:p>
            <a:pPr algn="ctr"/>
            <a:endParaRPr lang="en-US" sz="4400" dirty="0"/>
          </a:p>
          <a:p>
            <a:pPr algn="ctr"/>
            <a:r>
              <a:rPr lang="en-US" sz="2800" dirty="0"/>
              <a:t>Reactions to  “Animal” posts</a:t>
            </a:r>
            <a:endParaRPr lang="en-IN" sz="2800" dirty="0"/>
          </a:p>
        </p:txBody>
      </p:sp>
      <p:sp>
        <p:nvSpPr>
          <p:cNvPr id="18" name="TextBox 17">
            <a:extLst>
              <a:ext uri="{FF2B5EF4-FFF2-40B4-BE49-F238E27FC236}">
                <a16:creationId xmlns:a16="http://schemas.microsoft.com/office/drawing/2014/main" id="{3AF01424-F907-992C-4156-C4151C8A51D1}"/>
              </a:ext>
            </a:extLst>
          </p:cNvPr>
          <p:cNvSpPr txBox="1"/>
          <p:nvPr/>
        </p:nvSpPr>
        <p:spPr>
          <a:xfrm>
            <a:off x="11506200" y="3741278"/>
            <a:ext cx="5029200" cy="2308324"/>
          </a:xfrm>
          <a:prstGeom prst="rect">
            <a:avLst/>
          </a:prstGeom>
          <a:noFill/>
        </p:spPr>
        <p:txBody>
          <a:bodyPr wrap="square">
            <a:spAutoFit/>
          </a:bodyPr>
          <a:lstStyle/>
          <a:p>
            <a:pPr algn="ctr"/>
            <a:r>
              <a:rPr lang="en-US" sz="4400" dirty="0">
                <a:solidFill>
                  <a:srgbClr val="A100FF"/>
                </a:solidFill>
              </a:rPr>
              <a:t>January</a:t>
            </a:r>
          </a:p>
          <a:p>
            <a:pPr algn="ctr"/>
            <a:endParaRPr lang="en-US" sz="4400" dirty="0"/>
          </a:p>
          <a:p>
            <a:pPr algn="ctr"/>
            <a:r>
              <a:rPr lang="en-US" sz="2800" dirty="0"/>
              <a:t>Month with</a:t>
            </a:r>
          </a:p>
          <a:p>
            <a:pPr algn="ctr"/>
            <a:r>
              <a:rPr lang="en-US" sz="2800" dirty="0"/>
              <a:t> most posts</a:t>
            </a:r>
            <a:endParaRPr lang="en-IN" sz="2800" dirty="0"/>
          </a:p>
        </p:txBody>
      </p:sp>
      <p:pic>
        <p:nvPicPr>
          <p:cNvPr id="17" name="Audio 16">
            <a:hlinkClick r:id="" action="ppaction://media"/>
            <a:extLst>
              <a:ext uri="{FF2B5EF4-FFF2-40B4-BE49-F238E27FC236}">
                <a16:creationId xmlns:a16="http://schemas.microsoft.com/office/drawing/2014/main" id="{40D58535-4558-2242-1AC1-D5F391B4CD7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488"/>
    </mc:Choice>
    <mc:Fallback>
      <p:transition spd="slow" advTm="58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1EC94A79-341E-5673-70AE-CF79F00024CD}"/>
              </a:ext>
            </a:extLst>
          </p:cNvPr>
          <p:cNvGraphicFramePr>
            <a:graphicFrameLocks/>
          </p:cNvGraphicFramePr>
          <p:nvPr>
            <p:extLst>
              <p:ext uri="{D42A27DB-BD31-4B8C-83A1-F6EECF244321}">
                <p14:modId xmlns:p14="http://schemas.microsoft.com/office/powerpoint/2010/main" val="3080992716"/>
              </p:ext>
            </p:extLst>
          </p:nvPr>
        </p:nvGraphicFramePr>
        <p:xfrm>
          <a:off x="2743362" y="1383831"/>
          <a:ext cx="14922019" cy="7805835"/>
        </p:xfrm>
        <a:graphic>
          <a:graphicData uri="http://schemas.openxmlformats.org/drawingml/2006/chart">
            <c:chart xmlns:c="http://schemas.openxmlformats.org/drawingml/2006/chart" xmlns:r="http://schemas.openxmlformats.org/officeDocument/2006/relationships" r:id="rId9"/>
          </a:graphicData>
        </a:graphic>
      </p:graphicFrame>
      <p:pic>
        <p:nvPicPr>
          <p:cNvPr id="29" name="Audio 28">
            <a:hlinkClick r:id="" action="ppaction://media"/>
            <a:extLst>
              <a:ext uri="{FF2B5EF4-FFF2-40B4-BE49-F238E27FC236}">
                <a16:creationId xmlns:a16="http://schemas.microsoft.com/office/drawing/2014/main" id="{B04FF240-556C-E5FD-1DCB-02302F3DE55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076"/>
    </mc:Choice>
    <mc:Fallback>
      <p:transition spd="slow" advTm="72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137D2E8C-E6E5-A14D-C5CD-EB2E340610D7}"/>
              </a:ext>
            </a:extLst>
          </p:cNvPr>
          <p:cNvGraphicFramePr>
            <a:graphicFrameLocks/>
          </p:cNvGraphicFramePr>
          <p:nvPr>
            <p:extLst>
              <p:ext uri="{D42A27DB-BD31-4B8C-83A1-F6EECF244321}">
                <p14:modId xmlns:p14="http://schemas.microsoft.com/office/powerpoint/2010/main" val="4288883639"/>
              </p:ext>
            </p:extLst>
          </p:nvPr>
        </p:nvGraphicFramePr>
        <p:xfrm>
          <a:off x="2743363" y="1231450"/>
          <a:ext cx="14922018" cy="795821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7" name="Chart 26">
            <a:extLst>
              <a:ext uri="{FF2B5EF4-FFF2-40B4-BE49-F238E27FC236}">
                <a16:creationId xmlns:a16="http://schemas.microsoft.com/office/drawing/2014/main" id="{137D2E8C-E6E5-A14D-C5CD-EB2E340610D7}"/>
              </a:ext>
            </a:extLst>
          </p:cNvPr>
          <p:cNvGraphicFramePr>
            <a:graphicFrameLocks/>
          </p:cNvGraphicFramePr>
          <p:nvPr>
            <p:extLst>
              <p:ext uri="{D42A27DB-BD31-4B8C-83A1-F6EECF244321}">
                <p14:modId xmlns:p14="http://schemas.microsoft.com/office/powerpoint/2010/main" val="1942061572"/>
              </p:ext>
            </p:extLst>
          </p:nvPr>
        </p:nvGraphicFramePr>
        <p:xfrm>
          <a:off x="2743362" y="1383832"/>
          <a:ext cx="14922019" cy="7805834"/>
        </p:xfrm>
        <a:graphic>
          <a:graphicData uri="http://schemas.openxmlformats.org/drawingml/2006/chart">
            <c:chart xmlns:c="http://schemas.openxmlformats.org/drawingml/2006/chart" xmlns:r="http://schemas.openxmlformats.org/officeDocument/2006/relationships" r:id="rId10"/>
          </a:graphicData>
        </a:graphic>
      </p:graphicFrame>
      <p:pic>
        <p:nvPicPr>
          <p:cNvPr id="30" name="Audio 29">
            <a:hlinkClick r:id="" action="ppaction://media"/>
            <a:extLst>
              <a:ext uri="{FF2B5EF4-FFF2-40B4-BE49-F238E27FC236}">
                <a16:creationId xmlns:a16="http://schemas.microsoft.com/office/drawing/2014/main" id="{DAA12AD0-4B2A-817A-7E09-019FE45AB397}"/>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61993"/>
    </mc:Choice>
    <mc:Fallback>
      <p:transition spd="slow" advTm="61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1458</Words>
  <Application>Microsoft Office PowerPoint</Application>
  <PresentationFormat>Custom</PresentationFormat>
  <Paragraphs>152</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Arial</vt:lpstr>
      <vt:lpstr>Graphik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akshay tikudave</cp:lastModifiedBy>
  <cp:revision>14</cp:revision>
  <dcterms:created xsi:type="dcterms:W3CDTF">2006-08-16T00:00:00Z</dcterms:created>
  <dcterms:modified xsi:type="dcterms:W3CDTF">2024-08-07T10:29:03Z</dcterms:modified>
  <dc:identifier>DAEhDyfaYKE</dc:identifier>
</cp:coreProperties>
</file>